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4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4021030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2814424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4186297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110661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2480751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44A0429-8B3C-41C9-AED0-79E195F61833}"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391875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44A0429-8B3C-41C9-AED0-79E195F61833}"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285183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44A0429-8B3C-41C9-AED0-79E195F61833}"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211503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44A0429-8B3C-41C9-AED0-79E195F61833}"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244409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44A0429-8B3C-41C9-AED0-79E195F61833}"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408427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44A0429-8B3C-41C9-AED0-79E195F61833}"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C34AAB-579E-4600-86D7-E00548EA2C09}" type="slidenum">
              <a:rPr lang="ru-RU" smtClean="0"/>
              <a:t>‹#›</a:t>
            </a:fld>
            <a:endParaRPr lang="ru-RU"/>
          </a:p>
        </p:txBody>
      </p:sp>
    </p:spTree>
    <p:extLst>
      <p:ext uri="{BB962C8B-B14F-4D97-AF65-F5344CB8AC3E}">
        <p14:creationId xmlns:p14="http://schemas.microsoft.com/office/powerpoint/2010/main" val="1348118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A0429-8B3C-41C9-AED0-79E195F61833}" type="datetimeFigureOut">
              <a:rPr lang="ru-RU" smtClean="0"/>
              <a:t>05.10.2016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34AAB-579E-4600-86D7-E00548EA2C09}" type="slidenum">
              <a:rPr lang="ru-RU" smtClean="0"/>
              <a:t>‹#›</a:t>
            </a:fld>
            <a:endParaRPr lang="ru-RU"/>
          </a:p>
        </p:txBody>
      </p:sp>
    </p:spTree>
    <p:extLst>
      <p:ext uri="{BB962C8B-B14F-4D97-AF65-F5344CB8AC3E}">
        <p14:creationId xmlns:p14="http://schemas.microsoft.com/office/powerpoint/2010/main" val="3007494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6562"/>
            <a:ext cx="10515600" cy="5880401"/>
          </a:xfrm>
        </p:spPr>
        <p:txBody>
          <a:bodyPr>
            <a:normAutofit fontScale="92500" lnSpcReduction="20000"/>
          </a:bodyPr>
          <a:lstStyle/>
          <a:p>
            <a:pPr marL="0" indent="0" algn="ctr">
              <a:buNone/>
            </a:pPr>
            <a:r>
              <a:rPr lang="en-US" b="1" dirty="0" smtClean="0">
                <a:latin typeface="Times New Roman" panose="02020603050405020304" pitchFamily="18" charset="0"/>
                <a:cs typeface="Times New Roman" panose="02020603050405020304" pitchFamily="18" charset="0"/>
              </a:rPr>
              <a:t>2-</a:t>
            </a:r>
            <a:r>
              <a:rPr lang="kk-KZ" b="1" dirty="0" smtClean="0">
                <a:latin typeface="Times New Roman" panose="02020603050405020304" pitchFamily="18" charset="0"/>
                <a:cs typeface="Times New Roman" panose="02020603050405020304" pitchFamily="18" charset="0"/>
              </a:rPr>
              <a:t>дәріс. </a:t>
            </a:r>
            <a:r>
              <a:rPr lang="ru-RU" b="1" dirty="0" smtClean="0">
                <a:latin typeface="Times New Roman" panose="02020603050405020304" pitchFamily="18" charset="0"/>
                <a:cs typeface="Times New Roman" panose="02020603050405020304" pitchFamily="18" charset="0"/>
              </a:rPr>
              <a:t>ЛБЕЖ-</a:t>
            </a:r>
            <a:r>
              <a:rPr lang="ru-RU" b="1" dirty="0" err="1" smtClean="0">
                <a:latin typeface="Times New Roman" panose="02020603050405020304" pitchFamily="18" charset="0"/>
                <a:cs typeface="Times New Roman" panose="02020603050405020304" pitchFamily="18" charset="0"/>
              </a:rPr>
              <a:t>ді</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жобалаудағы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аумақты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территорияны</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физикалық</a:t>
            </a:r>
            <a:r>
              <a:rPr lang="ru-RU" b="1" dirty="0" smtClean="0">
                <a:latin typeface="Times New Roman" panose="02020603050405020304" pitchFamily="18" charset="0"/>
                <a:cs typeface="Times New Roman" panose="02020603050405020304" pitchFamily="18" charset="0"/>
              </a:rPr>
              <a:t>-география </a:t>
            </a:r>
            <a:r>
              <a:rPr lang="ru-RU" b="1" dirty="0" err="1" smtClean="0">
                <a:latin typeface="Times New Roman" panose="02020603050405020304" pitchFamily="18" charset="0"/>
                <a:cs typeface="Times New Roman" panose="02020603050405020304" pitchFamily="18" charset="0"/>
              </a:rPr>
              <a:t>тұрғысынан</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талдаудың</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әдіснамалық</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ұстанымдары</a:t>
            </a:r>
            <a:r>
              <a:rPr lang="ru-RU" b="1" dirty="0" smtClean="0">
                <a:latin typeface="Times New Roman" panose="02020603050405020304" pitchFamily="18" charset="0"/>
                <a:cs typeface="Times New Roman" panose="02020603050405020304" pitchFamily="18" charset="0"/>
              </a:rPr>
              <a:t>.</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Методологические принципы физико-географических анализов территории для проектирования АЛСЗ</a:t>
            </a:r>
            <a:r>
              <a:rPr lang="ru-RU" dirty="0" smtClean="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ЛБЕЖ-ді жобалар, қалыптастыру келесі кезеңдерден тұрады:</a:t>
            </a:r>
          </a:p>
          <a:p>
            <a:pPr marL="514350" indent="-514350">
              <a:buFont typeface="+mj-lt"/>
              <a:buAutoNum type="arabicPeriod"/>
            </a:pPr>
            <a:r>
              <a:rPr lang="kk-KZ" dirty="0" smtClean="0">
                <a:latin typeface="Times New Roman" panose="02020603050405020304" pitchFamily="18" charset="0"/>
                <a:cs typeface="Times New Roman" panose="02020603050405020304" pitchFamily="18" charset="0"/>
              </a:rPr>
              <a:t>ЛБЕЖ-ді өндіріске ендіру үшін әртүрлі ландшафттық карталарды жасаумен аяқталатын аумақтық </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территориялық</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 талдауды іске асыру.</a:t>
            </a:r>
          </a:p>
          <a:p>
            <a:pPr marL="514350" indent="-514350">
              <a:buFont typeface="+mj-lt"/>
              <a:buAutoNum type="arabicPeriod"/>
            </a:pPr>
            <a:r>
              <a:rPr lang="kk-KZ" dirty="0" smtClean="0">
                <a:latin typeface="Times New Roman" panose="02020603050405020304" pitchFamily="18" charset="0"/>
                <a:cs typeface="Times New Roman" panose="02020603050405020304" pitchFamily="18" charset="0"/>
              </a:rPr>
              <a:t>Экономика, экология және басқаларды ескеріп, әрбір ландшафтқа арналған агротехнологияны жасау.</a:t>
            </a:r>
          </a:p>
          <a:p>
            <a:pPr marL="514350" indent="-514350">
              <a:buFont typeface="+mj-lt"/>
              <a:buAutoNum type="arabicPeriod"/>
            </a:pPr>
            <a:r>
              <a:rPr lang="kk-KZ" dirty="0" smtClean="0">
                <a:latin typeface="Times New Roman" panose="02020603050405020304" pitchFamily="18" charset="0"/>
                <a:cs typeface="Times New Roman" panose="02020603050405020304" pitchFamily="18" charset="0"/>
              </a:rPr>
              <a:t>Әрбір ландшафтқа арналған сертификат пен паспорт жасау.</a:t>
            </a:r>
          </a:p>
          <a:p>
            <a:pPr marL="514350" indent="-514350">
              <a:buFont typeface="+mj-lt"/>
              <a:buAutoNum type="arabicPeriod"/>
            </a:pPr>
            <a:r>
              <a:rPr lang="kk-KZ" dirty="0" smtClean="0">
                <a:latin typeface="Times New Roman" panose="02020603050405020304" pitchFamily="18" charset="0"/>
                <a:cs typeface="Times New Roman" panose="02020603050405020304" pitchFamily="18" charset="0"/>
              </a:rPr>
              <a:t>ЛБЖЕ-нің авторларымен, оны тұтынушылар арасындағы келісім-шартты жасау.</a:t>
            </a:r>
          </a:p>
          <a:p>
            <a:pPr marL="0" indent="0">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Ландшафттық</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карталарды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жасаумен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аяқталатын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аумақтық</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талдауды</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тек </a:t>
            </a:r>
            <a:r>
              <a:rPr lang="ru-RU" dirty="0" err="1">
                <a:latin typeface="Times New Roman" panose="02020603050405020304" pitchFamily="18" charset="0"/>
                <a:cs typeface="Times New Roman" panose="02020603050405020304" pitchFamily="18" charset="0"/>
              </a:rPr>
              <a:t>қана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ландшафттанушы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физикалық</a:t>
            </a:r>
            <a:r>
              <a:rPr lang="ru-RU" dirty="0">
                <a:latin typeface="Times New Roman" panose="02020603050405020304" pitchFamily="18" charset="0"/>
                <a:cs typeface="Times New Roman" panose="02020603050405020304" pitchFamily="18" charset="0"/>
              </a:rPr>
              <a:t>-география </a:t>
            </a:r>
            <a:r>
              <a:rPr lang="ru-RU" dirty="0" err="1">
                <a:latin typeface="Times New Roman" panose="02020603050405020304" pitchFamily="18" charset="0"/>
                <a:cs typeface="Times New Roman" panose="02020603050405020304" pitchFamily="18" charset="0"/>
              </a:rPr>
              <a:t>мамандарынан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басқаларының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топырақтанушы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өсімдіктанушы</a:t>
            </a:r>
            <a:r>
              <a:rPr lang="ru-RU" dirty="0">
                <a:latin typeface="Times New Roman" panose="02020603050405020304" pitchFamily="18" charset="0"/>
                <a:cs typeface="Times New Roman" panose="02020603050405020304" pitchFamily="18" charset="0"/>
              </a:rPr>
              <a:t>, агроном, агрохимик, </a:t>
            </a:r>
            <a:r>
              <a:rPr lang="ru-RU" dirty="0" err="1">
                <a:latin typeface="Times New Roman" panose="02020603050405020304" pitchFamily="18" charset="0"/>
                <a:cs typeface="Times New Roman" panose="02020603050405020304" pitchFamily="18" charset="0"/>
              </a:rPr>
              <a:t>т.б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құқықтары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жоқ</a:t>
            </a:r>
            <a:r>
              <a:rPr lang="ru-RU" dirty="0">
                <a:latin typeface="Times New Roman" panose="02020603050405020304" pitchFamily="18" charset="0"/>
                <a:cs typeface="Times New Roman" panose="02020603050405020304" pitchFamily="18" charset="0"/>
              </a:rPr>
              <a:t>. </a:t>
            </a:r>
          </a:p>
          <a:p>
            <a:pPr marL="0" indent="0">
              <a:buNone/>
            </a:pPr>
            <a:endParaRPr lang="ru-RU" dirty="0"/>
          </a:p>
        </p:txBody>
      </p:sp>
    </p:spTree>
    <p:extLst>
      <p:ext uri="{BB962C8B-B14F-4D97-AF65-F5344CB8AC3E}">
        <p14:creationId xmlns:p14="http://schemas.microsoft.com/office/powerpoint/2010/main" val="210788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80086"/>
            <a:ext cx="10515600" cy="5896877"/>
          </a:xfrm>
        </p:spPr>
        <p:txBody>
          <a:bodyPr>
            <a:normAutofit fontScale="850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ЛБЕЖ-ді ендіруге арналған аумақтық талдау, оның әртүрлі ландшафттағы ландшаффтық картасын құрастырумен іске асады. Бұл картаның ГАЖ-технологиясына арналған құрамды бөліктері </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компоненттері</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 болып табылатын келесі тақырыптық карталар жасалып шығарылады: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Аумақтық физико-география картасы.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Жер бетінің, топырақ асты суларының және суғару жүйелерінің картасы.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Геоморфологиялық карта.</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Топырақ картасы.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Почвенно-геоморфологическая карта.</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Өсімдіктер (геобатаникалық) картасы.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Климаттық карта.</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Литологиялық немесе торттік дәуірдің картасы.</a:t>
            </a:r>
          </a:p>
          <a:p>
            <a:pPr marL="514350" indent="-514350" algn="just">
              <a:buFont typeface="+mj-lt"/>
              <a:buAutoNum type="arabicPeriod"/>
            </a:pPr>
            <a:r>
              <a:rPr lang="kk-KZ" dirty="0" smtClean="0">
                <a:latin typeface="Times New Roman" panose="02020603050405020304" pitchFamily="18" charset="0"/>
                <a:cs typeface="Times New Roman" panose="02020603050405020304" pitchFamily="18" charset="0"/>
              </a:rPr>
              <a:t>Геохимиялық карта.</a:t>
            </a:r>
          </a:p>
          <a:p>
            <a:pPr marL="0" indent="0" algn="just">
              <a:buNone/>
            </a:pP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Бұлардың</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ішіндегі</a:t>
            </a:r>
            <a:r>
              <a:rPr lang="ru-RU" dirty="0">
                <a:latin typeface="Times New Roman" panose="02020603050405020304" pitchFamily="18" charset="0"/>
                <a:cs typeface="Times New Roman" panose="02020603050405020304" pitchFamily="18" charset="0"/>
              </a:rPr>
              <a:t> тек-</a:t>
            </a:r>
            <a:r>
              <a:rPr lang="ru-RU" dirty="0" err="1">
                <a:latin typeface="Times New Roman" panose="02020603050405020304" pitchFamily="18" charset="0"/>
                <a:cs typeface="Times New Roman" panose="02020603050405020304" pitchFamily="18" charset="0"/>
              </a:rPr>
              <a:t>қана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ландшафттанушы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мамандардың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құрастыратын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карталары</a:t>
            </a:r>
            <a:r>
              <a:rPr lang="ru-RU" dirty="0">
                <a:latin typeface="Times New Roman" panose="02020603050405020304" pitchFamily="18" charset="0"/>
                <a:cs typeface="Times New Roman" panose="02020603050405020304" pitchFamily="18" charset="0"/>
              </a:rPr>
              <a:t>: 1,2,3 </a:t>
            </a:r>
            <a:r>
              <a:rPr lang="ru-RU" dirty="0" err="1">
                <a:latin typeface="Times New Roman" panose="02020603050405020304" pitchFamily="18" charset="0"/>
                <a:cs typeface="Times New Roman" panose="02020603050405020304" pitchFamily="18" charset="0"/>
              </a:rPr>
              <a:t>реттегілер</a:t>
            </a:r>
            <a:r>
              <a:rPr lang="ru-RU" dirty="0">
                <a:latin typeface="Times New Roman" panose="02020603050405020304" pitchFamily="18" charset="0"/>
                <a:cs typeface="Times New Roman" panose="02020603050405020304" pitchFamily="18" charset="0"/>
              </a:rPr>
              <a:t>, ал </a:t>
            </a:r>
            <a:r>
              <a:rPr lang="ru-RU" dirty="0" err="1">
                <a:latin typeface="Times New Roman" panose="02020603050405020304" pitchFamily="18" charset="0"/>
                <a:cs typeface="Times New Roman" panose="02020603050405020304" pitchFamily="18" charset="0"/>
              </a:rPr>
              <a:t>қалғандарын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ғылыми-өндірістік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мекемелердің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қорларынан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cs typeface="Times New Roman" panose="02020603050405020304" pitchFamily="18" charset="0"/>
              </a:rPr>
              <a:t>.</a:t>
            </a: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858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6519"/>
            <a:ext cx="10515600" cy="6020444"/>
          </a:xfrm>
        </p:spPr>
        <p:txBody>
          <a:bodyPr>
            <a:normAutofit fontScale="925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Қорлардағы мәліметтерді қолға түсіріп, жоғарыдағы карталарды жасап шығарғаннан кейін, осыларды пайдаланып, ландшафттық карта құрастырылады. Ол ГАЖ-технологиясын, ғарыштық түсірілімдер, маршруттық экспедицияларды пайдаланып, ландшафттардың контурларының ақиқаттық-шындықтарын анықталу арқылы іске асады.</a:t>
            </a:r>
          </a:p>
          <a:p>
            <a:pPr marL="0" indent="0" algn="just">
              <a:buNone/>
            </a:pPr>
            <a:r>
              <a:rPr lang="kk-KZ" dirty="0" smtClean="0">
                <a:latin typeface="Times New Roman" panose="02020603050405020304" pitchFamily="18" charset="0"/>
                <a:cs typeface="Times New Roman" panose="02020603050405020304" pitchFamily="18" charset="0"/>
              </a:rPr>
              <a:t>       Енді осы көрсетілген әрекеттердің әрқайсысын талқылап, оларды аумақтық талдау үшін жасалатын ландшафттық картада пайдалану жолдарын қарастырайық.</a:t>
            </a:r>
          </a:p>
          <a:p>
            <a:pPr marL="514350" indent="-514350" algn="just">
              <a:buFont typeface="+mj-lt"/>
              <a:buAutoNum type="arabicPeriod"/>
            </a:pPr>
            <a:r>
              <a:rPr lang="kk-KZ" b="1" dirty="0">
                <a:latin typeface="Times New Roman" panose="02020603050405020304" pitchFamily="18" charset="0"/>
                <a:cs typeface="Times New Roman" panose="02020603050405020304" pitchFamily="18" charset="0"/>
              </a:rPr>
              <a:t>Топографиялық карта</a:t>
            </a:r>
            <a:r>
              <a:rPr lang="kk-KZ" dirty="0">
                <a:latin typeface="Times New Roman" panose="02020603050405020304" pitchFamily="18" charset="0"/>
                <a:cs typeface="Times New Roman" panose="02020603050405020304" pitchFamily="18" charset="0"/>
              </a:rPr>
              <a:t>, негізінен, жер бедеріне, гидрографиясына (өзен, көл, теңіз, т.б.), өсімдіктерге (т.б.) арналған мәліметтер жинақталған.</a:t>
            </a:r>
          </a:p>
          <a:p>
            <a:pPr marL="514350" indent="-514350" algn="just">
              <a:buFont typeface="+mj-lt"/>
              <a:buAutoNum type="arabicPeriod"/>
            </a:pPr>
            <a:r>
              <a:rPr lang="kk-KZ" b="1" dirty="0">
                <a:latin typeface="Times New Roman" panose="02020603050405020304" pitchFamily="18" charset="0"/>
                <a:cs typeface="Times New Roman" panose="02020603050405020304" pitchFamily="18" charset="0"/>
              </a:rPr>
              <a:t>Аэрофото және ғарыштық түсірілімдерде </a:t>
            </a:r>
            <a:r>
              <a:rPr lang="kk-KZ" dirty="0">
                <a:latin typeface="Times New Roman" panose="02020603050405020304" pitchFamily="18" charset="0"/>
                <a:cs typeface="Times New Roman" panose="02020603050405020304" pitchFamily="18" charset="0"/>
              </a:rPr>
              <a:t>топографиялық карталарды көрсетілмеген мәліметтер өте жоғарғы дәрежедегі дәлділікпен берілген. Мысалы, топырақтың біркелкі құрылымда емес екендігін, өсімдіктердің топтамаларын </a:t>
            </a:r>
            <a:r>
              <a:rPr lang="kk-KZ" dirty="0" smtClean="0">
                <a:latin typeface="Times New Roman" panose="02020603050405020304" pitchFamily="18" charset="0"/>
                <a:cs typeface="Times New Roman" panose="02020603050405020304" pitchFamily="18" charset="0"/>
              </a:rPr>
              <a:t>анық </a:t>
            </a:r>
            <a:r>
              <a:rPr lang="kk-KZ" dirty="0">
                <a:latin typeface="Times New Roman" panose="02020603050405020304" pitchFamily="18" charset="0"/>
                <a:cs typeface="Times New Roman" panose="02020603050405020304" pitchFamily="18" charset="0"/>
              </a:rPr>
              <a:t>байқауға болады. Аэрофотоматериалдар мен ғарыштық түсірілімдерді алу үшін алдын-ала сұраныш жасау керек (1-3 ай</a:t>
            </a:r>
            <a:r>
              <a:rPr lang="kk-KZ" dirty="0" smtClean="0">
                <a:latin typeface="Times New Roman" panose="02020603050405020304" pitchFamily="18" charset="0"/>
                <a:cs typeface="Times New Roman" panose="02020603050405020304" pitchFamily="18" charset="0"/>
              </a:rPr>
              <a:t>). Олар құрастырылатын карталардың талаптарына сәйкес болу керек: карталардың масштабтарына; түсірілімдердің түрлеріне (бояулы, ақ-қара), түсірілетін мезгілдері (қыс, көктем, жаз, күз).</a:t>
            </a:r>
            <a:endParaRPr lang="kk-KZ" dirty="0">
              <a:latin typeface="Times New Roman" panose="02020603050405020304" pitchFamily="18" charset="0"/>
              <a:cs typeface="Times New Roman" panose="02020603050405020304" pitchFamily="18" charset="0"/>
            </a:endParaRPr>
          </a:p>
          <a:p>
            <a:pPr marL="0" indent="0" algn="just">
              <a:buNone/>
            </a:pPr>
            <a:endParaRPr lang="kk-KZ" dirty="0" smtClean="0">
              <a:latin typeface="Times New Roman" panose="02020603050405020304" pitchFamily="18" charset="0"/>
              <a:cs typeface="Times New Roman" panose="02020603050405020304" pitchFamily="18" charset="0"/>
            </a:endParaRPr>
          </a:p>
          <a:p>
            <a:pPr marL="0" indent="0" algn="just">
              <a:buNone/>
            </a:pPr>
            <a:endParaRPr lang="kk-KZ" dirty="0" smtClean="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367168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99286" y="1309815"/>
            <a:ext cx="8723871" cy="4867147"/>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3. </a:t>
            </a:r>
            <a:r>
              <a:rPr lang="kk-KZ" b="1" dirty="0" smtClean="0">
                <a:latin typeface="Times New Roman" panose="02020603050405020304" pitchFamily="18" charset="0"/>
                <a:cs typeface="Times New Roman" panose="02020603050405020304" pitchFamily="18" charset="0"/>
              </a:rPr>
              <a:t>Шаруашылықтың ішіндегі жерге орналастыру </a:t>
            </a:r>
            <a:r>
              <a:rPr lang="kk-KZ" dirty="0" smtClean="0">
                <a:latin typeface="Times New Roman" panose="02020603050405020304" pitchFamily="18" charset="0"/>
                <a:cs typeface="Times New Roman" panose="02020603050405020304" pitchFamily="18" charset="0"/>
              </a:rPr>
              <a:t>жоспарынан пайдаланылатын жер және инфрақұрылымдардың (бөлім, бригада, танаптар, т.б.) шекаралары туралы нақтылы мәліметтер алуға болады.</a:t>
            </a:r>
          </a:p>
          <a:p>
            <a:pPr marL="0" indent="0" algn="just">
              <a:buNone/>
            </a:pPr>
            <a:r>
              <a:rPr lang="kk-KZ" dirty="0" smtClean="0">
                <a:latin typeface="Times New Roman" panose="02020603050405020304" pitchFamily="18" charset="0"/>
                <a:cs typeface="Times New Roman" panose="02020603050405020304" pitchFamily="18" charset="0"/>
              </a:rPr>
              <a:t>4. </a:t>
            </a:r>
            <a:r>
              <a:rPr lang="kk-KZ" b="1" dirty="0" smtClean="0">
                <a:latin typeface="Times New Roman" panose="02020603050405020304" pitchFamily="18" charset="0"/>
                <a:cs typeface="Times New Roman" panose="02020603050405020304" pitchFamily="18" charset="0"/>
              </a:rPr>
              <a:t>Геологиялық қорлардан </a:t>
            </a:r>
            <a:r>
              <a:rPr lang="kk-KZ" dirty="0" smtClean="0">
                <a:latin typeface="Times New Roman" panose="02020603050405020304" pitchFamily="18" charset="0"/>
                <a:cs typeface="Times New Roman" panose="02020603050405020304" pitchFamily="18" charset="0"/>
              </a:rPr>
              <a:t>аумақтың геоморфологиялық, литологиялық, төртінші дәуір, гидрологиялық ерекшеліктері туралы мәліметтерді алуға болады.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501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36605"/>
            <a:ext cx="10515600" cy="5740358"/>
          </a:xfrm>
        </p:spPr>
        <p:txBody>
          <a:bodyPr>
            <a:normAutofit fontScale="925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5. </a:t>
            </a:r>
            <a:r>
              <a:rPr lang="kk-KZ" b="1" dirty="0" smtClean="0">
                <a:latin typeface="Times New Roman" panose="02020603050405020304" pitchFamily="18" charset="0"/>
                <a:cs typeface="Times New Roman" panose="02020603050405020304" pitchFamily="18" charset="0"/>
              </a:rPr>
              <a:t>Регионалды топырақ географиясы туралы ғылыми әдебиеттерден, </a:t>
            </a:r>
            <a:r>
              <a:rPr lang="kk-KZ" dirty="0" smtClean="0">
                <a:latin typeface="Times New Roman" panose="02020603050405020304" pitchFamily="18" charset="0"/>
                <a:cs typeface="Times New Roman" panose="02020603050405020304" pitchFamily="18" charset="0"/>
              </a:rPr>
              <a:t>ең негізгі кездегі совхоз, колхоз, бөлімдер, аудан, обылыс аумағындағы топырақ карталарын алуға болады. Бұлардың сипаттамалары мен легендаларында топырақ туралы мәліметтер толық беріледі.</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О.О.Оспановтың редакциялауымен жарық көрген 14-томдық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Қазақстанның топырақтары</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 атты шығармалар Республиканың барлық кітапханаларында бар (орыс тілінде). Әдебиеттегі мәліметтер бойынша:</a:t>
            </a:r>
          </a:p>
          <a:p>
            <a:pPr algn="just">
              <a:buFontTx/>
              <a:buChar char="-"/>
            </a:pPr>
            <a:r>
              <a:rPr lang="kk-KZ" dirty="0" smtClean="0">
                <a:latin typeface="Times New Roman" panose="02020603050405020304" pitchFamily="18" charset="0"/>
                <a:cs typeface="Times New Roman" panose="02020603050405020304" pitchFamily="18" charset="0"/>
              </a:rPr>
              <a:t>аумақтағы жайғасқан топырақтардың жіктелген түрлерінің атаулары анықталады;</a:t>
            </a:r>
          </a:p>
          <a:p>
            <a:pPr algn="just">
              <a:buFontTx/>
              <a:buChar char="-"/>
            </a:pPr>
            <a:r>
              <a:rPr lang="kk-KZ" dirty="0" smtClean="0">
                <a:latin typeface="Times New Roman" panose="02020603050405020304" pitchFamily="18" charset="0"/>
                <a:cs typeface="Times New Roman" panose="02020603050405020304" pitchFamily="18" charset="0"/>
              </a:rPr>
              <a:t>топырақ жабындығының микроқұрылымының сипатталған тізімін алуға болады;</a:t>
            </a:r>
          </a:p>
          <a:p>
            <a:pPr algn="just">
              <a:buFontTx/>
              <a:buChar char="-"/>
            </a:pPr>
            <a:r>
              <a:rPr lang="kk-KZ" dirty="0">
                <a:latin typeface="Times New Roman" panose="02020603050405020304" pitchFamily="18" charset="0"/>
                <a:cs typeface="Times New Roman" panose="02020603050405020304" pitchFamily="18" charset="0"/>
              </a:rPr>
              <a:t>б</a:t>
            </a:r>
            <a:r>
              <a:rPr lang="kk-KZ" dirty="0" smtClean="0">
                <a:latin typeface="Times New Roman" panose="02020603050405020304" pitchFamily="18" charset="0"/>
                <a:cs typeface="Times New Roman" panose="02020603050405020304" pitchFamily="18" charset="0"/>
              </a:rPr>
              <a:t>ұл топырақтардың топырақ түзуші факторлармен байланыстығы туралы қортындылар жасауға болады;</a:t>
            </a:r>
          </a:p>
          <a:p>
            <a:pPr algn="just">
              <a:buFontTx/>
              <a:buChar char="-"/>
            </a:pPr>
            <a:r>
              <a:rPr lang="kk-KZ" dirty="0" smtClean="0">
                <a:latin typeface="Times New Roman" panose="02020603050405020304" pitchFamily="18" charset="0"/>
                <a:cs typeface="Times New Roman" panose="02020603050405020304" pitchFamily="18" charset="0"/>
              </a:rPr>
              <a:t>жоғарыда көрсетілген мәліметтер бойынша алдымен, топырақтық-геоморфологиялық, ал соңынан ландшафттық карталарды құрастыруға мүмкіндік туындайды.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038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45989"/>
            <a:ext cx="10515600" cy="5830974"/>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       6. АгроГАЖ технологиясын жасау – аппараттық-бағдарламалы кешенннен тұрады. Бұлардың негізі болып, құрамында мәліметтер бар (базы данных) цифрланған карталар есептелінеді. АгроГАЖ 2 көлемді бөліктен (блоктан) тұрады:</a:t>
            </a:r>
          </a:p>
          <a:p>
            <a:pPr marL="0" indent="0" algn="just">
              <a:buNone/>
            </a:pPr>
            <a:r>
              <a:rPr lang="kk-KZ" dirty="0">
                <a:latin typeface="Times New Roman" panose="02020603050405020304" pitchFamily="18" charset="0"/>
                <a:cs typeface="Times New Roman" panose="02020603050405020304" pitchFamily="18" charset="0"/>
              </a:rPr>
              <a:t>а</a:t>
            </a:r>
            <a:r>
              <a:rPr lang="kk-KZ" dirty="0" smtClean="0">
                <a:latin typeface="Times New Roman" panose="02020603050405020304" pitchFamily="18" charset="0"/>
                <a:cs typeface="Times New Roman" panose="02020603050405020304" pitchFamily="18" charset="0"/>
              </a:rPr>
              <a:t>) Базалық мәліметтері бар цифрленген электрондық карталар;</a:t>
            </a:r>
          </a:p>
          <a:p>
            <a:pPr marL="0" indent="0" algn="just">
              <a:buNone/>
            </a:pPr>
            <a:r>
              <a:rPr lang="kk-KZ" dirty="0">
                <a:latin typeface="Times New Roman" panose="02020603050405020304" pitchFamily="18" charset="0"/>
                <a:cs typeface="Times New Roman" panose="02020603050405020304" pitchFamily="18" charset="0"/>
              </a:rPr>
              <a:t>б</a:t>
            </a:r>
            <a:r>
              <a:rPr lang="kk-KZ" dirty="0" smtClean="0">
                <a:latin typeface="Times New Roman" panose="02020603050405020304" pitchFamily="18" charset="0"/>
                <a:cs typeface="Times New Roman" panose="02020603050405020304" pitchFamily="18" charset="0"/>
              </a:rPr>
              <a:t>) ГАЖ-технологиясының жұмыс істеуіне қажетті жағдайлар.</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Екіншісі (</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б</a:t>
            </a:r>
            <a:r>
              <a:rPr lang="en-US" dirty="0" smtClean="0">
                <a:latin typeface="Times New Roman" panose="02020603050405020304" pitchFamily="18" charset="0"/>
                <a:cs typeface="Times New Roman" panose="02020603050405020304" pitchFamily="18" charset="0"/>
              </a:rPr>
              <a:t>”</a:t>
            </a:r>
            <a:r>
              <a:rPr lang="kk-KZ" dirty="0" smtClean="0">
                <a:latin typeface="Times New Roman" panose="02020603050405020304" pitchFamily="18" charset="0"/>
                <a:cs typeface="Times New Roman" panose="02020603050405020304" pitchFamily="18" charset="0"/>
              </a:rPr>
              <a:t>) аппараттық (компютерлер, оқшауланған торлар, мониторлар-тышқандар, сканерлер, </a:t>
            </a:r>
            <a:r>
              <a:rPr lang="en-US" dirty="0" smtClean="0">
                <a:latin typeface="Times New Roman" panose="02020603050405020304" pitchFamily="18" charset="0"/>
                <a:cs typeface="Times New Roman" panose="02020603050405020304" pitchFamily="18" charset="0"/>
              </a:rPr>
              <a:t>GPS</a:t>
            </a:r>
            <a:r>
              <a:rPr lang="kk-KZ" dirty="0" smtClean="0">
                <a:latin typeface="Times New Roman" panose="02020603050405020304" pitchFamily="18" charset="0"/>
                <a:cs typeface="Times New Roman" panose="02020603050405020304" pitchFamily="18" charset="0"/>
              </a:rPr>
              <a:t>, т.б.) және бағдарламалық-программалық (</a:t>
            </a:r>
            <a:r>
              <a:rPr lang="en-US" dirty="0" smtClean="0">
                <a:latin typeface="Times New Roman" panose="02020603050405020304" pitchFamily="18" charset="0"/>
                <a:cs typeface="Times New Roman" panose="02020603050405020304" pitchFamily="18" charset="0"/>
              </a:rPr>
              <a:t>MapInfo, ArcView, </a:t>
            </a:r>
            <a:r>
              <a:rPr lang="en-US" dirty="0" err="1" smtClean="0">
                <a:latin typeface="Times New Roman" panose="02020603050405020304" pitchFamily="18" charset="0"/>
                <a:cs typeface="Times New Roman" panose="02020603050405020304" pitchFamily="18" charset="0"/>
              </a:rPr>
              <a:t>ArcInfo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Ergas</a:t>
            </a:r>
            <a:r>
              <a:rPr lang="en-US" dirty="0" smtClean="0">
                <a:latin typeface="Times New Roman" panose="02020603050405020304" pitchFamily="18" charset="0"/>
                <a:cs typeface="Times New Roman" panose="02020603050405020304" pitchFamily="18" charset="0"/>
              </a:rPr>
              <a:t>, Imaging</a:t>
            </a:r>
            <a:r>
              <a:rPr lang="kk-KZ" dirty="0" smtClean="0">
                <a:latin typeface="Times New Roman" panose="02020603050405020304" pitchFamily="18" charset="0"/>
                <a:cs typeface="Times New Roman" panose="02020603050405020304" pitchFamily="18" charset="0"/>
              </a:rPr>
              <a:t>, т.б.)</a:t>
            </a:r>
          </a:p>
          <a:p>
            <a:pPr marL="514350" indent="-514350">
              <a:buFont typeface="+mj-lt"/>
              <a:buAutoNum type="alphaLcParen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29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56519"/>
            <a:ext cx="10515600" cy="6203092"/>
          </a:xfrm>
        </p:spPr>
        <p:txBody>
          <a:bodyPr>
            <a:normAutofit fontScale="85000" lnSpcReduction="20000"/>
          </a:bodyPr>
          <a:lstStyle/>
          <a:p>
            <a:pPr marL="0" indent="0" algn="just">
              <a:buNone/>
            </a:pPr>
            <a:r>
              <a:rPr lang="kk-KZ" dirty="0" smtClean="0"/>
              <a:t>       ГАЖ-технологиясының қаншалықты құндылығы көзге көрініп тұрғанымен, оның қызметі адамның қатысуымен, басқаруымен іске асады. Олардың басты кейіпкері-операторлар. ГАЖ-технологиясын жерді агроэкологиялық бағалауға қолданғандағы алынатын нәтижелер:</a:t>
            </a:r>
          </a:p>
          <a:p>
            <a:pPr algn="just">
              <a:buFontTx/>
              <a:buChar char="-"/>
            </a:pPr>
            <a:r>
              <a:rPr lang="kk-KZ" dirty="0"/>
              <a:t>ә</a:t>
            </a:r>
            <a:r>
              <a:rPr lang="kk-KZ" dirty="0" smtClean="0"/>
              <a:t>ртүрлі масштабтағы ландшафттық карталарды құрастыру;</a:t>
            </a:r>
          </a:p>
          <a:p>
            <a:pPr algn="just">
              <a:buFontTx/>
              <a:buChar char="-"/>
            </a:pPr>
            <a:r>
              <a:rPr lang="kk-KZ" dirty="0"/>
              <a:t>л</a:t>
            </a:r>
            <a:r>
              <a:rPr lang="kk-KZ" dirty="0" smtClean="0"/>
              <a:t>андшафттарды агроэкологиялық бағалау;</a:t>
            </a:r>
          </a:p>
          <a:p>
            <a:pPr algn="just">
              <a:buFontTx/>
              <a:buChar char="-"/>
            </a:pPr>
            <a:r>
              <a:rPr lang="kk-KZ" dirty="0" smtClean="0"/>
              <a:t>ЛБЕЖ-дің агротехнологиясын жасау;</a:t>
            </a:r>
          </a:p>
          <a:p>
            <a:pPr algn="just">
              <a:buFontTx/>
              <a:buChar char="-"/>
            </a:pPr>
            <a:r>
              <a:rPr lang="kk-KZ" dirty="0"/>
              <a:t>н</a:t>
            </a:r>
            <a:r>
              <a:rPr lang="kk-KZ" dirty="0" smtClean="0"/>
              <a:t>ақтылы егін шаруашылығын (технологияларды) жоспарлап, іске асырып, қалыптастыру ГАЖ технологиясыз орындау мүмкін емес;</a:t>
            </a:r>
          </a:p>
          <a:p>
            <a:pPr algn="just">
              <a:buFontTx/>
              <a:buChar char="-"/>
            </a:pPr>
            <a:r>
              <a:rPr lang="kk-KZ" dirty="0" smtClean="0"/>
              <a:t>ГАЖ-технологиясының көмегімен шамадан тыс көрінетін мәліметтерді өңдеп, қортынды шығаруға болады (комбинация, іріктеу – сортировка, мәліметтерді таңдап алу – выборка, кез-келген жердің көлемін немесе контурлардың параметрлерін жылдам есептеу);</a:t>
            </a:r>
          </a:p>
          <a:p>
            <a:pPr algn="just">
              <a:buFontTx/>
              <a:buChar char="-"/>
            </a:pPr>
            <a:r>
              <a:rPr lang="kk-KZ" dirty="0"/>
              <a:t>а</a:t>
            </a:r>
            <a:r>
              <a:rPr lang="kk-KZ" dirty="0" smtClean="0"/>
              <a:t>қпараттардың кең көлемін, көрнекті етіп көрсету көптеген тақырыптық карталарды жасау арқылы іске асыру;</a:t>
            </a:r>
          </a:p>
          <a:p>
            <a:pPr algn="just">
              <a:buFontTx/>
              <a:buChar char="-"/>
            </a:pPr>
            <a:r>
              <a:rPr lang="kk-KZ" dirty="0"/>
              <a:t>қ</a:t>
            </a:r>
            <a:r>
              <a:rPr lang="kk-KZ" dirty="0" smtClean="0"/>
              <a:t>атерлерді жылдам түзету, келтірілген нысандарды кенеттен өзгерту, қате жібермеуді автоматты жолға қою;</a:t>
            </a:r>
          </a:p>
          <a:p>
            <a:pPr algn="just">
              <a:buFontTx/>
              <a:buChar char="-"/>
            </a:pPr>
            <a:r>
              <a:rPr lang="kk-KZ" dirty="0" smtClean="0"/>
              <a:t> ғарыштан және аэрофлоттан алынған өте көп санды мәліметтерді тез арада өңдеп, нәтижесін алу.</a:t>
            </a:r>
          </a:p>
          <a:p>
            <a:pPr>
              <a:buFontTx/>
              <a:buChar char="-"/>
            </a:pPr>
            <a:endParaRPr lang="kk-KZ" dirty="0" smtClean="0"/>
          </a:p>
          <a:p>
            <a:pPr>
              <a:buFontTx/>
              <a:buChar char="-"/>
            </a:pPr>
            <a:endParaRPr lang="kk-KZ" dirty="0" smtClean="0"/>
          </a:p>
          <a:p>
            <a:pPr>
              <a:buFontTx/>
              <a:buChar char="-"/>
            </a:pPr>
            <a:endParaRPr lang="ru-RU" dirty="0"/>
          </a:p>
        </p:txBody>
      </p:sp>
    </p:spTree>
    <p:extLst>
      <p:ext uri="{BB962C8B-B14F-4D97-AF65-F5344CB8AC3E}">
        <p14:creationId xmlns:p14="http://schemas.microsoft.com/office/powerpoint/2010/main" val="589973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461319"/>
            <a:ext cx="10357023" cy="5715644"/>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       Қазақстанда кең таралып, қолданып жүрген ГАЖ -технологиясының бағдарламаларының ішінен:</a:t>
            </a:r>
          </a:p>
          <a:p>
            <a:pPr marL="0" indent="0" algn="just">
              <a:buNone/>
            </a:pPr>
            <a:r>
              <a:rPr lang="kk-KZ" dirty="0" smtClean="0">
                <a:latin typeface="Times New Roman" panose="02020603050405020304" pitchFamily="18" charset="0"/>
                <a:cs typeface="Times New Roman" panose="02020603050405020304" pitchFamily="18" charset="0"/>
              </a:rPr>
              <a:t>а) </a:t>
            </a:r>
            <a:r>
              <a:rPr lang="en-US" dirty="0" err="1" smtClean="0">
                <a:latin typeface="Times New Roman" panose="02020603050405020304" pitchFamily="18" charset="0"/>
                <a:cs typeface="Times New Roman" panose="02020603050405020304" pitchFamily="18" charset="0"/>
              </a:rPr>
              <a:t>ArcInfo</a:t>
            </a:r>
            <a:r>
              <a:rPr lang="en-US"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және </a:t>
            </a:r>
            <a:r>
              <a:rPr lang="en-US" dirty="0" smtClean="0">
                <a:latin typeface="Times New Roman" panose="02020603050405020304" pitchFamily="18" charset="0"/>
                <a:cs typeface="Times New Roman" panose="02020603050405020304" pitchFamily="18" charset="0"/>
              </a:rPr>
              <a:t>ArcView</a:t>
            </a:r>
          </a:p>
          <a:p>
            <a:pPr marL="0" indent="0" algn="just">
              <a:buNone/>
            </a:pPr>
            <a:r>
              <a:rPr lang="kk-KZ" dirty="0">
                <a:latin typeface="Times New Roman" panose="02020603050405020304" pitchFamily="18" charset="0"/>
                <a:cs typeface="Times New Roman" panose="02020603050405020304" pitchFamily="18" charset="0"/>
              </a:rPr>
              <a:t>б</a:t>
            </a:r>
            <a:r>
              <a:rPr lang="kk-K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MapInfo</a:t>
            </a:r>
            <a:r>
              <a:rPr lang="kk-KZ" dirty="0" smtClean="0">
                <a:latin typeface="Times New Roman" panose="02020603050405020304" pitchFamily="18" charset="0"/>
                <a:cs typeface="Times New Roman" panose="02020603050405020304" pitchFamily="18" charset="0"/>
              </a:rPr>
              <a:t>-ларды атауға болады.</a:t>
            </a:r>
          </a:p>
          <a:p>
            <a:pPr marL="0" indent="0" algn="just">
              <a:buNone/>
            </a:pPr>
            <a:r>
              <a:rPr lang="kk-KZ" smtClean="0">
                <a:latin typeface="Times New Roman" panose="02020603050405020304" pitchFamily="18" charset="0"/>
                <a:cs typeface="Times New Roman" panose="02020603050405020304" pitchFamily="18" charset="0"/>
              </a:rPr>
              <a:t>       Жер </a:t>
            </a:r>
            <a:r>
              <a:rPr lang="kk-KZ" dirty="0" smtClean="0">
                <a:latin typeface="Times New Roman" panose="02020603050405020304" pitchFamily="18" charset="0"/>
                <a:cs typeface="Times New Roman" panose="02020603050405020304" pitchFamily="18" charset="0"/>
              </a:rPr>
              <a:t>бетінде жасалған ландшафтық карталарды ғарыштық түсірілімдер арқылы дешифрлеудің маңызы өте зор. Мұны ақиқаттықпен іске асыру үшін өңделетін агроландшафттық карталардың масштабтарына сәйкес, ғарыштық суреттердің көлемдерін (размерлерін) таңдау өте жауапты іс. Себебі, бұл екеуі біріне-бірі сәйкес келмесе, алынатын нәтиже жалған болып шығады. Біздердің тәжірибемізде, көбінесе, ғарыштық түсірілімдердің 30-ға тең көлемдерін пайдаланып жүрміз. Мұны ақша төлемей-ақ интернеттен алуға болады.</a:t>
            </a:r>
          </a:p>
          <a:p>
            <a:pPr marL="0" indent="0">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5821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676</Words>
  <Application>Microsoft Office PowerPoint</Application>
  <PresentationFormat>Широкоэкранный</PresentationFormat>
  <Paragraphs>49</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ЛБЕЖ-ді жобалаудағы аумақты (территорияны) физикалық-география тұрғысынан талдаудың әдіснамалық ұстанымдары.</dc:title>
  <dc:creator>pc</dc:creator>
  <cp:lastModifiedBy>Мукалиев Жандос</cp:lastModifiedBy>
  <cp:revision>16</cp:revision>
  <dcterms:created xsi:type="dcterms:W3CDTF">2016-09-02T05:33:38Z</dcterms:created>
  <dcterms:modified xsi:type="dcterms:W3CDTF">2016-10-05T04:49:50Z</dcterms:modified>
</cp:coreProperties>
</file>